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iLqTaxYUA4H8fir3IxNaJFZb/j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DA82EA7-D588-45B5-9B2C-8026EB89D421}">
  <a:tblStyle styleId="{4DA82EA7-D588-45B5-9B2C-8026EB89D421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tcBdr/>
        <a:fill>
          <a:solidFill>
            <a:srgbClr val="CDD4E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DD4E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1" name="Google Shape;18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7" name="Google Shape;19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3" name="Google Shape;21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edc77d262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4" name="Google Shape;224;gedc77d2625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5" name="Google Shape;225;gedc77d2625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4" name="Google Shape;234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2" name="Google Shape;24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0" name="Google Shape;250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contenuto">
  <p:cSld name="3-A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>
            <a:spLocks noGrp="1"/>
          </p:cNvSpPr>
          <p:nvPr>
            <p:ph type="sldNum" idx="12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body" idx="1"/>
          </p:nvPr>
        </p:nvSpPr>
        <p:spPr>
          <a:xfrm>
            <a:off x="1013272" y="1020085"/>
            <a:ext cx="4297282" cy="2072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8" name="Google Shape;18;p23"/>
          <p:cNvSpPr txBox="1">
            <a:spLocks noGrp="1"/>
          </p:cNvSpPr>
          <p:nvPr>
            <p:ph type="body" idx="2"/>
          </p:nvPr>
        </p:nvSpPr>
        <p:spPr>
          <a:xfrm>
            <a:off x="6088975" y="1621011"/>
            <a:ext cx="5146218" cy="3809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2000" i="1">
                <a:solidFill>
                  <a:srgbClr val="7F7F7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9" name="Google Shape;19;p23"/>
          <p:cNvSpPr txBox="1">
            <a:spLocks noGrp="1"/>
          </p:cNvSpPr>
          <p:nvPr>
            <p:ph type="body" idx="3"/>
          </p:nvPr>
        </p:nvSpPr>
        <p:spPr>
          <a:xfrm>
            <a:off x="6096000" y="267709"/>
            <a:ext cx="5840550" cy="371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255D"/>
              </a:buClr>
              <a:buSzPts val="1200"/>
              <a:buNone/>
              <a:defRPr sz="1200" i="1">
                <a:solidFill>
                  <a:srgbClr val="3F255D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body" idx="4"/>
          </p:nvPr>
        </p:nvSpPr>
        <p:spPr>
          <a:xfrm>
            <a:off x="3215785" y="4612559"/>
            <a:ext cx="2094770" cy="125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body" idx="5"/>
          </p:nvPr>
        </p:nvSpPr>
        <p:spPr>
          <a:xfrm>
            <a:off x="6096000" y="935862"/>
            <a:ext cx="5139193" cy="607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4D88"/>
              </a:buClr>
              <a:buSzPts val="1800"/>
              <a:buNone/>
              <a:defRPr sz="1800" b="1">
                <a:solidFill>
                  <a:srgbClr val="E74D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2" name="Google Shape;22;p23"/>
          <p:cNvSpPr txBox="1">
            <a:spLocks noGrp="1"/>
          </p:cNvSpPr>
          <p:nvPr>
            <p:ph type="body" idx="6"/>
          </p:nvPr>
        </p:nvSpPr>
        <p:spPr>
          <a:xfrm>
            <a:off x="1013273" y="3927984"/>
            <a:ext cx="989538" cy="52470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3" name="Google Shape;23;p23"/>
          <p:cNvSpPr txBox="1">
            <a:spLocks noGrp="1"/>
          </p:cNvSpPr>
          <p:nvPr>
            <p:ph type="body" idx="7"/>
          </p:nvPr>
        </p:nvSpPr>
        <p:spPr>
          <a:xfrm>
            <a:off x="2110553" y="3927984"/>
            <a:ext cx="989538" cy="52470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4" name="Google Shape;24;p23"/>
          <p:cNvSpPr txBox="1">
            <a:spLocks noGrp="1"/>
          </p:cNvSpPr>
          <p:nvPr>
            <p:ph type="body" idx="8"/>
          </p:nvPr>
        </p:nvSpPr>
        <p:spPr>
          <a:xfrm>
            <a:off x="3215784" y="3927984"/>
            <a:ext cx="989538" cy="52470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5" name="Google Shape;25;p23"/>
          <p:cNvSpPr txBox="1">
            <a:spLocks noGrp="1"/>
          </p:cNvSpPr>
          <p:nvPr>
            <p:ph type="body" idx="9"/>
          </p:nvPr>
        </p:nvSpPr>
        <p:spPr>
          <a:xfrm>
            <a:off x="4321016" y="3927984"/>
            <a:ext cx="989538" cy="52470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0" rIns="3600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6" name="Google Shape;26;p23"/>
          <p:cNvSpPr txBox="1"/>
          <p:nvPr/>
        </p:nvSpPr>
        <p:spPr>
          <a:xfrm>
            <a:off x="942473" y="230188"/>
            <a:ext cx="6026218" cy="607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400"/>
              <a:buFont typeface="Calibri"/>
              <a:buNone/>
            </a:pPr>
            <a:r>
              <a:rPr lang="it-IT" sz="1400" b="1" i="0" u="none" strike="noStrike" cap="non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INTERNET E IL CAMBIAMENTO IN CORSO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alibri"/>
              <a:buNone/>
            </a:pPr>
            <a:r>
              <a:rPr lang="it-IT" sz="1400" b="0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Architettura, Diritti, Ecologia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" name="Google Shape;27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2858" y="220563"/>
            <a:ext cx="607995" cy="607995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23"/>
          <p:cNvSpPr txBox="1"/>
          <p:nvPr/>
        </p:nvSpPr>
        <p:spPr>
          <a:xfrm>
            <a:off x="1013272" y="3278371"/>
            <a:ext cx="989539" cy="5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it-IT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Livelli in DigCom 2.1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23"/>
          <p:cNvSpPr txBox="1"/>
          <p:nvPr/>
        </p:nvSpPr>
        <p:spPr>
          <a:xfrm>
            <a:off x="2077799" y="3289488"/>
            <a:ext cx="1022292" cy="5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it-IT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Complessità dei compiti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23"/>
          <p:cNvSpPr txBox="1"/>
          <p:nvPr/>
        </p:nvSpPr>
        <p:spPr>
          <a:xfrm>
            <a:off x="3215784" y="3289488"/>
            <a:ext cx="989539" cy="5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it-IT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Autonomia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23"/>
          <p:cNvSpPr txBox="1"/>
          <p:nvPr/>
        </p:nvSpPr>
        <p:spPr>
          <a:xfrm>
            <a:off x="4321016" y="3290682"/>
            <a:ext cx="989539" cy="5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it-IT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Dominio Cognitivo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2"/>
          <p:cNvSpPr txBox="1">
            <a:spLocks noGrp="1"/>
          </p:cNvSpPr>
          <p:nvPr>
            <p:ph type="title"/>
          </p:nvPr>
        </p:nvSpPr>
        <p:spPr>
          <a:xfrm>
            <a:off x="831850" y="1111861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74D88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3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1" name="Google Shape;141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2" name="Google Shape;142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3" name="Google Shape;143;p32"/>
          <p:cNvSpPr txBox="1">
            <a:spLocks noGrp="1"/>
          </p:cNvSpPr>
          <p:nvPr>
            <p:ph type="sldNum" idx="12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74D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47" name="Google Shape;147;p1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8" name="Google Shape;148;p1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49" name="Google Shape;149;p1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1" name="Google Shape;151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2" name="Google Shape;152;p10"/>
          <p:cNvSpPr txBox="1">
            <a:spLocks noGrp="1"/>
          </p:cNvSpPr>
          <p:nvPr>
            <p:ph type="sldNum" idx="12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74D88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56" name="Google Shape;156;p1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57" name="Google Shape;15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8" name="Google Shape;15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9" name="Google Shape;159;p13"/>
          <p:cNvSpPr txBox="1">
            <a:spLocks noGrp="1"/>
          </p:cNvSpPr>
          <p:nvPr>
            <p:ph type="sldNum" idx="12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74D88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1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63" name="Google Shape;163;p1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4" name="Google Shape;164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5" name="Google Shape;165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6" name="Google Shape;166;p14"/>
          <p:cNvSpPr txBox="1">
            <a:spLocks noGrp="1"/>
          </p:cNvSpPr>
          <p:nvPr>
            <p:ph type="sldNum" idx="12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589623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74D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15"/>
          <p:cNvSpPr txBox="1">
            <a:spLocks noGrp="1"/>
          </p:cNvSpPr>
          <p:nvPr>
            <p:ph type="body" idx="1"/>
          </p:nvPr>
        </p:nvSpPr>
        <p:spPr>
          <a:xfrm rot="5400000">
            <a:off x="4166759" y="-1502933"/>
            <a:ext cx="3858483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0" name="Google Shape;170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1" name="Google Shape;171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2" name="Google Shape;172;p15"/>
          <p:cNvSpPr txBox="1">
            <a:spLocks noGrp="1"/>
          </p:cNvSpPr>
          <p:nvPr>
            <p:ph type="sldNum" idx="12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74D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1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6" name="Google Shape;176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7" name="Google Shape;177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8" name="Google Shape;178;p16"/>
          <p:cNvSpPr txBox="1">
            <a:spLocks noGrp="1"/>
          </p:cNvSpPr>
          <p:nvPr>
            <p:ph type="sldNum" idx="12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contenuto">
  <p:cSld name="3-B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4"/>
          <p:cNvSpPr txBox="1">
            <a:spLocks noGrp="1"/>
          </p:cNvSpPr>
          <p:nvPr>
            <p:ph type="sldNum" idx="12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body" idx="1"/>
          </p:nvPr>
        </p:nvSpPr>
        <p:spPr>
          <a:xfrm>
            <a:off x="1013272" y="1195998"/>
            <a:ext cx="5497255" cy="2072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5" name="Google Shape;35;p24"/>
          <p:cNvSpPr txBox="1">
            <a:spLocks noGrp="1"/>
          </p:cNvSpPr>
          <p:nvPr>
            <p:ph type="body" idx="2"/>
          </p:nvPr>
        </p:nvSpPr>
        <p:spPr>
          <a:xfrm>
            <a:off x="7507224" y="1545418"/>
            <a:ext cx="4395481" cy="172355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6" name="Google Shape;36;p24"/>
          <p:cNvSpPr txBox="1">
            <a:spLocks noGrp="1"/>
          </p:cNvSpPr>
          <p:nvPr>
            <p:ph type="body" idx="3"/>
          </p:nvPr>
        </p:nvSpPr>
        <p:spPr>
          <a:xfrm>
            <a:off x="6096000" y="267709"/>
            <a:ext cx="5840550" cy="371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255D"/>
              </a:buClr>
              <a:buSzPts val="1200"/>
              <a:buNone/>
              <a:defRPr sz="1200" i="1">
                <a:solidFill>
                  <a:srgbClr val="3F255D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7" name="Google Shape;37;p24"/>
          <p:cNvSpPr txBox="1">
            <a:spLocks noGrp="1"/>
          </p:cNvSpPr>
          <p:nvPr>
            <p:ph type="body" idx="4"/>
          </p:nvPr>
        </p:nvSpPr>
        <p:spPr>
          <a:xfrm>
            <a:off x="1013272" y="3501877"/>
            <a:ext cx="5497255" cy="2072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5"/>
          </p:nvPr>
        </p:nvSpPr>
        <p:spPr>
          <a:xfrm>
            <a:off x="7507224" y="1160492"/>
            <a:ext cx="4395481" cy="371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4D88"/>
              </a:buClr>
              <a:buSzPts val="1800"/>
              <a:buNone/>
              <a:defRPr sz="1400" b="1">
                <a:solidFill>
                  <a:srgbClr val="E74D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6"/>
          </p:nvPr>
        </p:nvSpPr>
        <p:spPr>
          <a:xfrm>
            <a:off x="7507224" y="3831418"/>
            <a:ext cx="4395481" cy="172355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7"/>
          </p:nvPr>
        </p:nvSpPr>
        <p:spPr>
          <a:xfrm>
            <a:off x="7507224" y="3446492"/>
            <a:ext cx="4395481" cy="371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4D88"/>
              </a:buClr>
              <a:buSzPts val="1800"/>
              <a:buNone/>
              <a:defRPr sz="1400" b="1">
                <a:solidFill>
                  <a:srgbClr val="E74D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1" name="Google Shape;41;p24"/>
          <p:cNvSpPr txBox="1"/>
          <p:nvPr/>
        </p:nvSpPr>
        <p:spPr>
          <a:xfrm>
            <a:off x="942473" y="230188"/>
            <a:ext cx="6026218" cy="607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400"/>
              <a:buFont typeface="Calibri"/>
              <a:buNone/>
            </a:pPr>
            <a:r>
              <a:rPr lang="it-IT" sz="1400" b="1" i="0" u="none" strike="noStrike" cap="non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INTERNET E IL CAMBIAMENTO IN CORSO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alibri"/>
              <a:buNone/>
            </a:pPr>
            <a:r>
              <a:rPr lang="it-IT" sz="1400" b="0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Architettura, Diritti, Ecologia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" name="Google Shape;42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2858" y="220563"/>
            <a:ext cx="607995" cy="6079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contenuto">
  <p:cSld name="1-B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5"/>
          <p:cNvSpPr txBox="1">
            <a:spLocks noGrp="1"/>
          </p:cNvSpPr>
          <p:nvPr>
            <p:ph type="sldNum" idx="12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45" name="Google Shape;45;p25"/>
          <p:cNvSpPr txBox="1"/>
          <p:nvPr/>
        </p:nvSpPr>
        <p:spPr>
          <a:xfrm>
            <a:off x="942473" y="230188"/>
            <a:ext cx="6026218" cy="607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400"/>
              <a:buFont typeface="Calibri"/>
              <a:buNone/>
            </a:pPr>
            <a:r>
              <a:rPr lang="it-IT" sz="1400" b="1" i="0" u="none" strike="noStrike" cap="non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QUANTIFICAZIONE E COMPUTAZIONE: DATI E INTELLIGENZA ARTIFICIALE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alibri"/>
              <a:buNone/>
            </a:pPr>
            <a:r>
              <a:rPr lang="it-IT" sz="1400" b="0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Capirne il ruolo, il valore, i rischi, le implicazioni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25"/>
          <p:cNvSpPr txBox="1">
            <a:spLocks noGrp="1"/>
          </p:cNvSpPr>
          <p:nvPr>
            <p:ph type="body" idx="1"/>
          </p:nvPr>
        </p:nvSpPr>
        <p:spPr>
          <a:xfrm>
            <a:off x="1013272" y="1195998"/>
            <a:ext cx="5497255" cy="2072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body" idx="2"/>
          </p:nvPr>
        </p:nvSpPr>
        <p:spPr>
          <a:xfrm>
            <a:off x="7507224" y="1545418"/>
            <a:ext cx="4395481" cy="172355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body" idx="3"/>
          </p:nvPr>
        </p:nvSpPr>
        <p:spPr>
          <a:xfrm>
            <a:off x="6096000" y="267709"/>
            <a:ext cx="5840550" cy="371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255D"/>
              </a:buClr>
              <a:buSzPts val="1200"/>
              <a:buNone/>
              <a:defRPr sz="1200" i="1">
                <a:solidFill>
                  <a:srgbClr val="3F255D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49" name="Google Shape;49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2858" y="206036"/>
            <a:ext cx="610022" cy="607995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25"/>
          <p:cNvSpPr txBox="1">
            <a:spLocks noGrp="1"/>
          </p:cNvSpPr>
          <p:nvPr>
            <p:ph type="body" idx="4"/>
          </p:nvPr>
        </p:nvSpPr>
        <p:spPr>
          <a:xfrm>
            <a:off x="1013272" y="3501877"/>
            <a:ext cx="5497255" cy="2072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1" name="Google Shape;51;p25"/>
          <p:cNvSpPr txBox="1">
            <a:spLocks noGrp="1"/>
          </p:cNvSpPr>
          <p:nvPr>
            <p:ph type="body" idx="5"/>
          </p:nvPr>
        </p:nvSpPr>
        <p:spPr>
          <a:xfrm>
            <a:off x="7507224" y="1160492"/>
            <a:ext cx="4395481" cy="371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4D88"/>
              </a:buClr>
              <a:buSzPts val="1800"/>
              <a:buNone/>
              <a:defRPr sz="1400" b="1">
                <a:solidFill>
                  <a:srgbClr val="E74D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2" name="Google Shape;52;p25"/>
          <p:cNvSpPr txBox="1">
            <a:spLocks noGrp="1"/>
          </p:cNvSpPr>
          <p:nvPr>
            <p:ph type="body" idx="6"/>
          </p:nvPr>
        </p:nvSpPr>
        <p:spPr>
          <a:xfrm>
            <a:off x="7507224" y="3831418"/>
            <a:ext cx="4395481" cy="172355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3" name="Google Shape;53;p25"/>
          <p:cNvSpPr txBox="1">
            <a:spLocks noGrp="1"/>
          </p:cNvSpPr>
          <p:nvPr>
            <p:ph type="body" idx="7"/>
          </p:nvPr>
        </p:nvSpPr>
        <p:spPr>
          <a:xfrm>
            <a:off x="7507224" y="3446492"/>
            <a:ext cx="4395481" cy="371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4D88"/>
              </a:buClr>
              <a:buSzPts val="1800"/>
              <a:buNone/>
              <a:defRPr sz="1400" b="1">
                <a:solidFill>
                  <a:srgbClr val="E74D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contenuto">
  <p:cSld name="2-A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6"/>
          <p:cNvSpPr txBox="1">
            <a:spLocks noGrp="1"/>
          </p:cNvSpPr>
          <p:nvPr>
            <p:ph type="sldNum" idx="12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56" name="Google Shape;56;p26"/>
          <p:cNvSpPr txBox="1">
            <a:spLocks noGrp="1"/>
          </p:cNvSpPr>
          <p:nvPr>
            <p:ph type="body" idx="1"/>
          </p:nvPr>
        </p:nvSpPr>
        <p:spPr>
          <a:xfrm>
            <a:off x="1013272" y="1020085"/>
            <a:ext cx="4297282" cy="2072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7" name="Google Shape;57;p26"/>
          <p:cNvSpPr txBox="1">
            <a:spLocks noGrp="1"/>
          </p:cNvSpPr>
          <p:nvPr>
            <p:ph type="body" idx="2"/>
          </p:nvPr>
        </p:nvSpPr>
        <p:spPr>
          <a:xfrm>
            <a:off x="6088975" y="1621011"/>
            <a:ext cx="5146218" cy="3809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2000" i="1">
                <a:solidFill>
                  <a:srgbClr val="7F7F7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6"/>
          <p:cNvSpPr txBox="1">
            <a:spLocks noGrp="1"/>
          </p:cNvSpPr>
          <p:nvPr>
            <p:ph type="body" idx="3"/>
          </p:nvPr>
        </p:nvSpPr>
        <p:spPr>
          <a:xfrm>
            <a:off x="6096000" y="267709"/>
            <a:ext cx="5840550" cy="371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255D"/>
              </a:buClr>
              <a:buSzPts val="1200"/>
              <a:buNone/>
              <a:defRPr sz="1200" i="1">
                <a:solidFill>
                  <a:srgbClr val="3F255D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9" name="Google Shape;59;p26"/>
          <p:cNvSpPr txBox="1">
            <a:spLocks noGrp="1"/>
          </p:cNvSpPr>
          <p:nvPr>
            <p:ph type="body" idx="4"/>
          </p:nvPr>
        </p:nvSpPr>
        <p:spPr>
          <a:xfrm>
            <a:off x="3215785" y="4612559"/>
            <a:ext cx="2094770" cy="125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26"/>
          <p:cNvSpPr txBox="1">
            <a:spLocks noGrp="1"/>
          </p:cNvSpPr>
          <p:nvPr>
            <p:ph type="body" idx="5"/>
          </p:nvPr>
        </p:nvSpPr>
        <p:spPr>
          <a:xfrm>
            <a:off x="6096000" y="935862"/>
            <a:ext cx="5139193" cy="607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4D88"/>
              </a:buClr>
              <a:buSzPts val="1800"/>
              <a:buNone/>
              <a:defRPr sz="1800" b="1">
                <a:solidFill>
                  <a:srgbClr val="E74D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26"/>
          <p:cNvSpPr txBox="1">
            <a:spLocks noGrp="1"/>
          </p:cNvSpPr>
          <p:nvPr>
            <p:ph type="body" idx="6"/>
          </p:nvPr>
        </p:nvSpPr>
        <p:spPr>
          <a:xfrm>
            <a:off x="1013273" y="3927984"/>
            <a:ext cx="989538" cy="52470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6"/>
          <p:cNvSpPr txBox="1">
            <a:spLocks noGrp="1"/>
          </p:cNvSpPr>
          <p:nvPr>
            <p:ph type="body" idx="7"/>
          </p:nvPr>
        </p:nvSpPr>
        <p:spPr>
          <a:xfrm>
            <a:off x="2110553" y="3927984"/>
            <a:ext cx="989538" cy="52470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26"/>
          <p:cNvSpPr txBox="1">
            <a:spLocks noGrp="1"/>
          </p:cNvSpPr>
          <p:nvPr>
            <p:ph type="body" idx="8"/>
          </p:nvPr>
        </p:nvSpPr>
        <p:spPr>
          <a:xfrm>
            <a:off x="3215784" y="3927984"/>
            <a:ext cx="989538" cy="52470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4" name="Google Shape;64;p26"/>
          <p:cNvSpPr txBox="1">
            <a:spLocks noGrp="1"/>
          </p:cNvSpPr>
          <p:nvPr>
            <p:ph type="body" idx="9"/>
          </p:nvPr>
        </p:nvSpPr>
        <p:spPr>
          <a:xfrm>
            <a:off x="4321016" y="3927984"/>
            <a:ext cx="989538" cy="52470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0" rIns="3600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6"/>
          <p:cNvSpPr txBox="1"/>
          <p:nvPr/>
        </p:nvSpPr>
        <p:spPr>
          <a:xfrm>
            <a:off x="942473" y="230188"/>
            <a:ext cx="6026218" cy="607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400"/>
              <a:buFont typeface="Calibri"/>
              <a:buNone/>
            </a:pPr>
            <a:r>
              <a:rPr lang="it-IT" sz="1400" b="1" i="0" u="none" strike="noStrike" cap="non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EDUCAZIONE ALL'INFORMAZIONE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alibri"/>
              <a:buNone/>
            </a:pPr>
            <a:r>
              <a:rPr lang="it-IT" sz="1400" b="0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Cercare, analizzare e utilizzare correttamente l'informazione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6" name="Google Shape;66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2858" y="230188"/>
            <a:ext cx="610022" cy="607995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26"/>
          <p:cNvSpPr txBox="1"/>
          <p:nvPr/>
        </p:nvSpPr>
        <p:spPr>
          <a:xfrm>
            <a:off x="1013272" y="3278371"/>
            <a:ext cx="989539" cy="5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it-IT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Livelli in DigCom 2.1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26"/>
          <p:cNvSpPr txBox="1"/>
          <p:nvPr/>
        </p:nvSpPr>
        <p:spPr>
          <a:xfrm>
            <a:off x="2077799" y="3289488"/>
            <a:ext cx="1022292" cy="5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it-IT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Complessità dei compiti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6"/>
          <p:cNvSpPr txBox="1"/>
          <p:nvPr/>
        </p:nvSpPr>
        <p:spPr>
          <a:xfrm>
            <a:off x="3215784" y="3289488"/>
            <a:ext cx="989539" cy="5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it-IT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Autonomia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26"/>
          <p:cNvSpPr txBox="1"/>
          <p:nvPr/>
        </p:nvSpPr>
        <p:spPr>
          <a:xfrm>
            <a:off x="4321016" y="3290682"/>
            <a:ext cx="989539" cy="5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it-IT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Dominio Cognitivo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contenuto">
  <p:cSld name="2-B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7"/>
          <p:cNvSpPr txBox="1">
            <a:spLocks noGrp="1"/>
          </p:cNvSpPr>
          <p:nvPr>
            <p:ph type="sldNum" idx="12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73" name="Google Shape;73;p27"/>
          <p:cNvSpPr txBox="1">
            <a:spLocks noGrp="1"/>
          </p:cNvSpPr>
          <p:nvPr>
            <p:ph type="body" idx="1"/>
          </p:nvPr>
        </p:nvSpPr>
        <p:spPr>
          <a:xfrm>
            <a:off x="1013272" y="1195998"/>
            <a:ext cx="5497255" cy="2072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27"/>
          <p:cNvSpPr txBox="1">
            <a:spLocks noGrp="1"/>
          </p:cNvSpPr>
          <p:nvPr>
            <p:ph type="body" idx="2"/>
          </p:nvPr>
        </p:nvSpPr>
        <p:spPr>
          <a:xfrm>
            <a:off x="7507224" y="1545418"/>
            <a:ext cx="4395481" cy="172355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5" name="Google Shape;75;p27"/>
          <p:cNvSpPr txBox="1">
            <a:spLocks noGrp="1"/>
          </p:cNvSpPr>
          <p:nvPr>
            <p:ph type="body" idx="3"/>
          </p:nvPr>
        </p:nvSpPr>
        <p:spPr>
          <a:xfrm>
            <a:off x="6096000" y="267709"/>
            <a:ext cx="5840550" cy="371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255D"/>
              </a:buClr>
              <a:buSzPts val="1200"/>
              <a:buNone/>
              <a:defRPr sz="1200" i="1">
                <a:solidFill>
                  <a:srgbClr val="3F255D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27"/>
          <p:cNvSpPr txBox="1">
            <a:spLocks noGrp="1"/>
          </p:cNvSpPr>
          <p:nvPr>
            <p:ph type="body" idx="4"/>
          </p:nvPr>
        </p:nvSpPr>
        <p:spPr>
          <a:xfrm>
            <a:off x="1013272" y="3501877"/>
            <a:ext cx="5497255" cy="2072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7" name="Google Shape;77;p27"/>
          <p:cNvSpPr txBox="1">
            <a:spLocks noGrp="1"/>
          </p:cNvSpPr>
          <p:nvPr>
            <p:ph type="body" idx="5"/>
          </p:nvPr>
        </p:nvSpPr>
        <p:spPr>
          <a:xfrm>
            <a:off x="7507224" y="1160492"/>
            <a:ext cx="4395481" cy="371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4D88"/>
              </a:buClr>
              <a:buSzPts val="1800"/>
              <a:buNone/>
              <a:defRPr sz="1400" b="1">
                <a:solidFill>
                  <a:srgbClr val="E74D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8" name="Google Shape;78;p27"/>
          <p:cNvSpPr txBox="1">
            <a:spLocks noGrp="1"/>
          </p:cNvSpPr>
          <p:nvPr>
            <p:ph type="body" idx="6"/>
          </p:nvPr>
        </p:nvSpPr>
        <p:spPr>
          <a:xfrm>
            <a:off x="7507224" y="3831418"/>
            <a:ext cx="4395481" cy="172355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9" name="Google Shape;79;p27"/>
          <p:cNvSpPr txBox="1">
            <a:spLocks noGrp="1"/>
          </p:cNvSpPr>
          <p:nvPr>
            <p:ph type="body" idx="7"/>
          </p:nvPr>
        </p:nvSpPr>
        <p:spPr>
          <a:xfrm>
            <a:off x="7507224" y="3446492"/>
            <a:ext cx="4395481" cy="371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4D88"/>
              </a:buClr>
              <a:buSzPts val="1800"/>
              <a:buNone/>
              <a:defRPr sz="1400" b="1">
                <a:solidFill>
                  <a:srgbClr val="E74D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0" name="Google Shape;80;p27"/>
          <p:cNvSpPr txBox="1"/>
          <p:nvPr/>
        </p:nvSpPr>
        <p:spPr>
          <a:xfrm>
            <a:off x="942473" y="230188"/>
            <a:ext cx="6026218" cy="607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400"/>
              <a:buFont typeface="Calibri"/>
              <a:buNone/>
            </a:pPr>
            <a:r>
              <a:rPr lang="it-IT" sz="1400" b="1" i="0" u="none" strike="noStrike" cap="non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EDUCAZIONE ALL'INFORMAZIONE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alibri"/>
              <a:buNone/>
            </a:pPr>
            <a:r>
              <a:rPr lang="it-IT" sz="1400" b="0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Cercare, analizzare e utilizzare correttamente l'informazione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1" name="Google Shape;81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2858" y="230188"/>
            <a:ext cx="610022" cy="6079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contenuto">
  <p:cSld name="4-A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8"/>
          <p:cNvSpPr txBox="1">
            <a:spLocks noGrp="1"/>
          </p:cNvSpPr>
          <p:nvPr>
            <p:ph type="sldNum" idx="12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84" name="Google Shape;84;p28"/>
          <p:cNvSpPr txBox="1">
            <a:spLocks noGrp="1"/>
          </p:cNvSpPr>
          <p:nvPr>
            <p:ph type="body" idx="1"/>
          </p:nvPr>
        </p:nvSpPr>
        <p:spPr>
          <a:xfrm>
            <a:off x="1013272" y="1020085"/>
            <a:ext cx="4297282" cy="2072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5" name="Google Shape;85;p28"/>
          <p:cNvSpPr txBox="1">
            <a:spLocks noGrp="1"/>
          </p:cNvSpPr>
          <p:nvPr>
            <p:ph type="body" idx="2"/>
          </p:nvPr>
        </p:nvSpPr>
        <p:spPr>
          <a:xfrm>
            <a:off x="6088975" y="1621011"/>
            <a:ext cx="5146218" cy="3809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2000" i="1">
                <a:solidFill>
                  <a:srgbClr val="7F7F7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6" name="Google Shape;86;p28"/>
          <p:cNvSpPr txBox="1">
            <a:spLocks noGrp="1"/>
          </p:cNvSpPr>
          <p:nvPr>
            <p:ph type="body" idx="3"/>
          </p:nvPr>
        </p:nvSpPr>
        <p:spPr>
          <a:xfrm>
            <a:off x="6096000" y="267709"/>
            <a:ext cx="5840550" cy="371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255D"/>
              </a:buClr>
              <a:buSzPts val="1200"/>
              <a:buNone/>
              <a:defRPr sz="1200" i="1">
                <a:solidFill>
                  <a:srgbClr val="3F255D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7" name="Google Shape;87;p28"/>
          <p:cNvSpPr txBox="1">
            <a:spLocks noGrp="1"/>
          </p:cNvSpPr>
          <p:nvPr>
            <p:ph type="body" idx="4"/>
          </p:nvPr>
        </p:nvSpPr>
        <p:spPr>
          <a:xfrm>
            <a:off x="3215785" y="4612559"/>
            <a:ext cx="2094770" cy="125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8" name="Google Shape;88;p28"/>
          <p:cNvSpPr txBox="1">
            <a:spLocks noGrp="1"/>
          </p:cNvSpPr>
          <p:nvPr>
            <p:ph type="body" idx="5"/>
          </p:nvPr>
        </p:nvSpPr>
        <p:spPr>
          <a:xfrm>
            <a:off x="6096000" y="935862"/>
            <a:ext cx="5139193" cy="607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4D88"/>
              </a:buClr>
              <a:buSzPts val="1800"/>
              <a:buNone/>
              <a:defRPr sz="1800" b="1">
                <a:solidFill>
                  <a:srgbClr val="E74D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9" name="Google Shape;89;p28"/>
          <p:cNvSpPr txBox="1">
            <a:spLocks noGrp="1"/>
          </p:cNvSpPr>
          <p:nvPr>
            <p:ph type="body" idx="6"/>
          </p:nvPr>
        </p:nvSpPr>
        <p:spPr>
          <a:xfrm>
            <a:off x="1013273" y="3927984"/>
            <a:ext cx="989538" cy="52470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0" name="Google Shape;90;p28"/>
          <p:cNvSpPr txBox="1">
            <a:spLocks noGrp="1"/>
          </p:cNvSpPr>
          <p:nvPr>
            <p:ph type="body" idx="7"/>
          </p:nvPr>
        </p:nvSpPr>
        <p:spPr>
          <a:xfrm>
            <a:off x="2110553" y="3927984"/>
            <a:ext cx="989538" cy="52470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1" name="Google Shape;91;p28"/>
          <p:cNvSpPr txBox="1">
            <a:spLocks noGrp="1"/>
          </p:cNvSpPr>
          <p:nvPr>
            <p:ph type="body" idx="8"/>
          </p:nvPr>
        </p:nvSpPr>
        <p:spPr>
          <a:xfrm>
            <a:off x="3215784" y="3927984"/>
            <a:ext cx="989538" cy="52470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2" name="Google Shape;92;p28"/>
          <p:cNvSpPr txBox="1">
            <a:spLocks noGrp="1"/>
          </p:cNvSpPr>
          <p:nvPr>
            <p:ph type="body" idx="9"/>
          </p:nvPr>
        </p:nvSpPr>
        <p:spPr>
          <a:xfrm>
            <a:off x="4321016" y="3927984"/>
            <a:ext cx="989538" cy="52470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0" rIns="3600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3" name="Google Shape;93;p28"/>
          <p:cNvSpPr txBox="1"/>
          <p:nvPr/>
        </p:nvSpPr>
        <p:spPr>
          <a:xfrm>
            <a:off x="942473" y="230188"/>
            <a:ext cx="6026218" cy="607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400"/>
              <a:buFont typeface="Calibri"/>
              <a:buNone/>
            </a:pPr>
            <a:r>
              <a:rPr lang="it-IT" sz="1400" b="1" i="0" u="none" strike="noStrike" cap="non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EDUCAZIONE AI MEDIA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alibri"/>
              <a:buNone/>
            </a:pPr>
            <a:r>
              <a:rPr lang="it-IT" sz="1400" b="0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Orientarsi e comportarsi in una società mediatizzata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4" name="Google Shape;94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5449" y="204476"/>
            <a:ext cx="610021" cy="607995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28"/>
          <p:cNvSpPr txBox="1"/>
          <p:nvPr/>
        </p:nvSpPr>
        <p:spPr>
          <a:xfrm>
            <a:off x="1013272" y="3278371"/>
            <a:ext cx="989539" cy="5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it-IT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Livelli in DigCom 2.1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8"/>
          <p:cNvSpPr txBox="1"/>
          <p:nvPr/>
        </p:nvSpPr>
        <p:spPr>
          <a:xfrm>
            <a:off x="2077799" y="3289488"/>
            <a:ext cx="1022292" cy="5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it-IT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Complessità dei compiti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8"/>
          <p:cNvSpPr txBox="1"/>
          <p:nvPr/>
        </p:nvSpPr>
        <p:spPr>
          <a:xfrm>
            <a:off x="3215784" y="3289488"/>
            <a:ext cx="989539" cy="5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it-IT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Autonomia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8"/>
          <p:cNvSpPr txBox="1"/>
          <p:nvPr/>
        </p:nvSpPr>
        <p:spPr>
          <a:xfrm>
            <a:off x="4321016" y="3290682"/>
            <a:ext cx="989539" cy="5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it-IT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Dominio Cognitivo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contenuto">
  <p:cSld name="4-B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9"/>
          <p:cNvSpPr txBox="1">
            <a:spLocks noGrp="1"/>
          </p:cNvSpPr>
          <p:nvPr>
            <p:ph type="sldNum" idx="12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01" name="Google Shape;101;p29"/>
          <p:cNvSpPr txBox="1">
            <a:spLocks noGrp="1"/>
          </p:cNvSpPr>
          <p:nvPr>
            <p:ph type="body" idx="1"/>
          </p:nvPr>
        </p:nvSpPr>
        <p:spPr>
          <a:xfrm>
            <a:off x="1013272" y="1195998"/>
            <a:ext cx="5497255" cy="2072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2" name="Google Shape;102;p29"/>
          <p:cNvSpPr txBox="1">
            <a:spLocks noGrp="1"/>
          </p:cNvSpPr>
          <p:nvPr>
            <p:ph type="body" idx="2"/>
          </p:nvPr>
        </p:nvSpPr>
        <p:spPr>
          <a:xfrm>
            <a:off x="7507224" y="1545418"/>
            <a:ext cx="4395481" cy="172355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3" name="Google Shape;103;p29"/>
          <p:cNvSpPr txBox="1">
            <a:spLocks noGrp="1"/>
          </p:cNvSpPr>
          <p:nvPr>
            <p:ph type="body" idx="3"/>
          </p:nvPr>
        </p:nvSpPr>
        <p:spPr>
          <a:xfrm>
            <a:off x="6096000" y="267709"/>
            <a:ext cx="5840550" cy="371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255D"/>
              </a:buClr>
              <a:buSzPts val="1200"/>
              <a:buNone/>
              <a:defRPr sz="1200" i="1">
                <a:solidFill>
                  <a:srgbClr val="3F255D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" name="Google Shape;104;p29"/>
          <p:cNvSpPr txBox="1">
            <a:spLocks noGrp="1"/>
          </p:cNvSpPr>
          <p:nvPr>
            <p:ph type="body" idx="4"/>
          </p:nvPr>
        </p:nvSpPr>
        <p:spPr>
          <a:xfrm>
            <a:off x="1013272" y="3501877"/>
            <a:ext cx="5497255" cy="2072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5" name="Google Shape;105;p29"/>
          <p:cNvSpPr txBox="1">
            <a:spLocks noGrp="1"/>
          </p:cNvSpPr>
          <p:nvPr>
            <p:ph type="body" idx="5"/>
          </p:nvPr>
        </p:nvSpPr>
        <p:spPr>
          <a:xfrm>
            <a:off x="7507224" y="1160492"/>
            <a:ext cx="4395481" cy="371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4D88"/>
              </a:buClr>
              <a:buSzPts val="1800"/>
              <a:buNone/>
              <a:defRPr sz="1400" b="1">
                <a:solidFill>
                  <a:srgbClr val="E74D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6" name="Google Shape;106;p29"/>
          <p:cNvSpPr txBox="1">
            <a:spLocks noGrp="1"/>
          </p:cNvSpPr>
          <p:nvPr>
            <p:ph type="body" idx="6"/>
          </p:nvPr>
        </p:nvSpPr>
        <p:spPr>
          <a:xfrm>
            <a:off x="7507224" y="3831418"/>
            <a:ext cx="4395481" cy="172355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7" name="Google Shape;107;p29"/>
          <p:cNvSpPr txBox="1">
            <a:spLocks noGrp="1"/>
          </p:cNvSpPr>
          <p:nvPr>
            <p:ph type="body" idx="7"/>
          </p:nvPr>
        </p:nvSpPr>
        <p:spPr>
          <a:xfrm>
            <a:off x="7507224" y="3446492"/>
            <a:ext cx="4395481" cy="371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4D88"/>
              </a:buClr>
              <a:buSzPts val="1800"/>
              <a:buNone/>
              <a:defRPr sz="1400" b="1">
                <a:solidFill>
                  <a:srgbClr val="E74D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8" name="Google Shape;108;p29"/>
          <p:cNvSpPr txBox="1"/>
          <p:nvPr/>
        </p:nvSpPr>
        <p:spPr>
          <a:xfrm>
            <a:off x="942473" y="230188"/>
            <a:ext cx="6026218" cy="607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400"/>
              <a:buFont typeface="Calibri"/>
              <a:buNone/>
            </a:pPr>
            <a:r>
              <a:rPr lang="it-IT" sz="1400" b="1" i="0" u="none" strike="noStrike" cap="non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EDUCAZIONE AI MEDIA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alibri"/>
              <a:buNone/>
            </a:pPr>
            <a:r>
              <a:rPr lang="it-IT" sz="1400" b="0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Orientarsi e comportarsi in una società mediatizzata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9" name="Google Shape;109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5449" y="204476"/>
            <a:ext cx="610021" cy="6079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contenuto">
  <p:cSld name="5-A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0"/>
          <p:cNvSpPr txBox="1">
            <a:spLocks noGrp="1"/>
          </p:cNvSpPr>
          <p:nvPr>
            <p:ph type="sldNum" idx="12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12" name="Google Shape;112;p30"/>
          <p:cNvSpPr txBox="1">
            <a:spLocks noGrp="1"/>
          </p:cNvSpPr>
          <p:nvPr>
            <p:ph type="body" idx="1"/>
          </p:nvPr>
        </p:nvSpPr>
        <p:spPr>
          <a:xfrm>
            <a:off x="1013272" y="1020085"/>
            <a:ext cx="4297282" cy="2072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3" name="Google Shape;113;p30"/>
          <p:cNvSpPr txBox="1">
            <a:spLocks noGrp="1"/>
          </p:cNvSpPr>
          <p:nvPr>
            <p:ph type="body" idx="2"/>
          </p:nvPr>
        </p:nvSpPr>
        <p:spPr>
          <a:xfrm>
            <a:off x="6088975" y="1621011"/>
            <a:ext cx="5146218" cy="3809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2000" i="1">
                <a:solidFill>
                  <a:srgbClr val="7F7F7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4" name="Google Shape;114;p30"/>
          <p:cNvSpPr txBox="1">
            <a:spLocks noGrp="1"/>
          </p:cNvSpPr>
          <p:nvPr>
            <p:ph type="body" idx="3"/>
          </p:nvPr>
        </p:nvSpPr>
        <p:spPr>
          <a:xfrm>
            <a:off x="6096000" y="267709"/>
            <a:ext cx="5840550" cy="371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255D"/>
              </a:buClr>
              <a:buSzPts val="1200"/>
              <a:buNone/>
              <a:defRPr sz="1200" i="1">
                <a:solidFill>
                  <a:srgbClr val="3F255D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5" name="Google Shape;115;p30"/>
          <p:cNvSpPr txBox="1">
            <a:spLocks noGrp="1"/>
          </p:cNvSpPr>
          <p:nvPr>
            <p:ph type="body" idx="4"/>
          </p:nvPr>
        </p:nvSpPr>
        <p:spPr>
          <a:xfrm>
            <a:off x="3215785" y="4612559"/>
            <a:ext cx="2094770" cy="125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6" name="Google Shape;116;p30"/>
          <p:cNvSpPr txBox="1">
            <a:spLocks noGrp="1"/>
          </p:cNvSpPr>
          <p:nvPr>
            <p:ph type="body" idx="5"/>
          </p:nvPr>
        </p:nvSpPr>
        <p:spPr>
          <a:xfrm>
            <a:off x="6096000" y="935862"/>
            <a:ext cx="5139193" cy="607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4D88"/>
              </a:buClr>
              <a:buSzPts val="1800"/>
              <a:buNone/>
              <a:defRPr sz="1800" b="1">
                <a:solidFill>
                  <a:srgbClr val="E74D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7" name="Google Shape;117;p30"/>
          <p:cNvSpPr txBox="1">
            <a:spLocks noGrp="1"/>
          </p:cNvSpPr>
          <p:nvPr>
            <p:ph type="body" idx="6"/>
          </p:nvPr>
        </p:nvSpPr>
        <p:spPr>
          <a:xfrm>
            <a:off x="1013273" y="3927984"/>
            <a:ext cx="989538" cy="52470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8" name="Google Shape;118;p30"/>
          <p:cNvSpPr txBox="1">
            <a:spLocks noGrp="1"/>
          </p:cNvSpPr>
          <p:nvPr>
            <p:ph type="body" idx="7"/>
          </p:nvPr>
        </p:nvSpPr>
        <p:spPr>
          <a:xfrm>
            <a:off x="2110553" y="3927984"/>
            <a:ext cx="989538" cy="52470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9" name="Google Shape;119;p30"/>
          <p:cNvSpPr txBox="1">
            <a:spLocks noGrp="1"/>
          </p:cNvSpPr>
          <p:nvPr>
            <p:ph type="body" idx="8"/>
          </p:nvPr>
        </p:nvSpPr>
        <p:spPr>
          <a:xfrm>
            <a:off x="3215784" y="3927984"/>
            <a:ext cx="989538" cy="52470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20" name="Google Shape;120;p30"/>
          <p:cNvSpPr txBox="1">
            <a:spLocks noGrp="1"/>
          </p:cNvSpPr>
          <p:nvPr>
            <p:ph type="body" idx="9"/>
          </p:nvPr>
        </p:nvSpPr>
        <p:spPr>
          <a:xfrm>
            <a:off x="4321016" y="3927984"/>
            <a:ext cx="989538" cy="52470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0" rIns="3600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21" name="Google Shape;121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5450" y="230188"/>
            <a:ext cx="610022" cy="607995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30"/>
          <p:cNvSpPr txBox="1"/>
          <p:nvPr/>
        </p:nvSpPr>
        <p:spPr>
          <a:xfrm>
            <a:off x="942473" y="230188"/>
            <a:ext cx="3369645" cy="607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400"/>
              <a:buFont typeface="Calibri"/>
              <a:buNone/>
            </a:pPr>
            <a:r>
              <a:rPr lang="it-IT" sz="1400" b="1" i="0" u="none" strike="noStrike" cap="non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CULTURA E CREATIVITÀ DIGITALE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alibri"/>
              <a:buNone/>
            </a:pPr>
            <a:r>
              <a:rPr lang="it-IT" sz="1400" b="0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Stare in Rete è anche un atto culturale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30"/>
          <p:cNvSpPr txBox="1"/>
          <p:nvPr/>
        </p:nvSpPr>
        <p:spPr>
          <a:xfrm>
            <a:off x="1013272" y="3278371"/>
            <a:ext cx="989539" cy="5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it-IT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Livelli in DigCom 2.1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30"/>
          <p:cNvSpPr txBox="1"/>
          <p:nvPr/>
        </p:nvSpPr>
        <p:spPr>
          <a:xfrm>
            <a:off x="2077799" y="3289488"/>
            <a:ext cx="1022292" cy="5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it-IT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Complessità dei compiti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30"/>
          <p:cNvSpPr txBox="1"/>
          <p:nvPr/>
        </p:nvSpPr>
        <p:spPr>
          <a:xfrm>
            <a:off x="3215784" y="3289488"/>
            <a:ext cx="989539" cy="5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it-IT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Autonomia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30"/>
          <p:cNvSpPr txBox="1"/>
          <p:nvPr/>
        </p:nvSpPr>
        <p:spPr>
          <a:xfrm>
            <a:off x="4321016" y="3290682"/>
            <a:ext cx="989539" cy="5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it-IT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Dominio Cognitivo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contenuto">
  <p:cSld name="5-B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1"/>
          <p:cNvSpPr txBox="1">
            <a:spLocks noGrp="1"/>
          </p:cNvSpPr>
          <p:nvPr>
            <p:ph type="sldNum" idx="12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29" name="Google Shape;129;p31"/>
          <p:cNvSpPr txBox="1">
            <a:spLocks noGrp="1"/>
          </p:cNvSpPr>
          <p:nvPr>
            <p:ph type="body" idx="1"/>
          </p:nvPr>
        </p:nvSpPr>
        <p:spPr>
          <a:xfrm>
            <a:off x="1013272" y="1195998"/>
            <a:ext cx="5497255" cy="2072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0" name="Google Shape;130;p31"/>
          <p:cNvSpPr txBox="1">
            <a:spLocks noGrp="1"/>
          </p:cNvSpPr>
          <p:nvPr>
            <p:ph type="body" idx="2"/>
          </p:nvPr>
        </p:nvSpPr>
        <p:spPr>
          <a:xfrm>
            <a:off x="7507224" y="1545418"/>
            <a:ext cx="4395481" cy="172355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1" name="Google Shape;131;p31"/>
          <p:cNvSpPr txBox="1">
            <a:spLocks noGrp="1"/>
          </p:cNvSpPr>
          <p:nvPr>
            <p:ph type="body" idx="3"/>
          </p:nvPr>
        </p:nvSpPr>
        <p:spPr>
          <a:xfrm>
            <a:off x="6096000" y="267709"/>
            <a:ext cx="5840550" cy="371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255D"/>
              </a:buClr>
              <a:buSzPts val="1200"/>
              <a:buNone/>
              <a:defRPr sz="1200" i="1">
                <a:solidFill>
                  <a:srgbClr val="3F255D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2" name="Google Shape;132;p31"/>
          <p:cNvSpPr txBox="1">
            <a:spLocks noGrp="1"/>
          </p:cNvSpPr>
          <p:nvPr>
            <p:ph type="body" idx="4"/>
          </p:nvPr>
        </p:nvSpPr>
        <p:spPr>
          <a:xfrm>
            <a:off x="1013272" y="3501877"/>
            <a:ext cx="5497255" cy="2072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3" name="Google Shape;133;p31"/>
          <p:cNvSpPr txBox="1">
            <a:spLocks noGrp="1"/>
          </p:cNvSpPr>
          <p:nvPr>
            <p:ph type="body" idx="5"/>
          </p:nvPr>
        </p:nvSpPr>
        <p:spPr>
          <a:xfrm>
            <a:off x="7507224" y="1160492"/>
            <a:ext cx="4395481" cy="371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4D88"/>
              </a:buClr>
              <a:buSzPts val="1800"/>
              <a:buNone/>
              <a:defRPr sz="1400" b="1">
                <a:solidFill>
                  <a:srgbClr val="E74D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4" name="Google Shape;134;p31"/>
          <p:cNvSpPr txBox="1">
            <a:spLocks noGrp="1"/>
          </p:cNvSpPr>
          <p:nvPr>
            <p:ph type="body" idx="6"/>
          </p:nvPr>
        </p:nvSpPr>
        <p:spPr>
          <a:xfrm>
            <a:off x="7507224" y="3831418"/>
            <a:ext cx="4395481" cy="172355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5" name="Google Shape;135;p31"/>
          <p:cNvSpPr txBox="1">
            <a:spLocks noGrp="1"/>
          </p:cNvSpPr>
          <p:nvPr>
            <p:ph type="body" idx="7"/>
          </p:nvPr>
        </p:nvSpPr>
        <p:spPr>
          <a:xfrm>
            <a:off x="7507224" y="3446492"/>
            <a:ext cx="4395481" cy="371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4D88"/>
              </a:buClr>
              <a:buSzPts val="1800"/>
              <a:buNone/>
              <a:defRPr sz="1400" b="1">
                <a:solidFill>
                  <a:srgbClr val="E74D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36" name="Google Shape;136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5450" y="230188"/>
            <a:ext cx="610022" cy="607995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31"/>
          <p:cNvSpPr txBox="1"/>
          <p:nvPr/>
        </p:nvSpPr>
        <p:spPr>
          <a:xfrm>
            <a:off x="942473" y="230188"/>
            <a:ext cx="3369645" cy="607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400"/>
              <a:buFont typeface="Calibri"/>
              <a:buNone/>
            </a:pPr>
            <a:r>
              <a:rPr lang="it-IT" sz="1400" b="1" i="0" u="none" strike="noStrike" cap="non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CULTURA E CREATIVITÀ DIGITALE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alibri"/>
              <a:buNone/>
            </a:pPr>
            <a:r>
              <a:rPr lang="it-IT" sz="1400" b="0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Stare in Rete è anche un atto culturale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589623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74D88"/>
              </a:buClr>
              <a:buSzPts val="3200"/>
              <a:buFont typeface="Calibri"/>
              <a:buNone/>
              <a:defRPr sz="3200" b="1" i="0" u="none" strike="noStrike" cap="none">
                <a:solidFill>
                  <a:srgbClr val="E74D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858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sldNum" idx="12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EBE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4" name="Google Shape;14;p1"/>
          <p:cNvSpPr txBox="1"/>
          <p:nvPr/>
        </p:nvSpPr>
        <p:spPr>
          <a:xfrm>
            <a:off x="6734433" y="161223"/>
            <a:ext cx="5239396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it-IT" sz="1050" b="1" i="0" u="none" strike="noStrike" cap="none">
                <a:solidFill>
                  <a:srgbClr val="E74D88"/>
                </a:solidFill>
                <a:latin typeface="Calibri"/>
                <a:ea typeface="Calibri"/>
                <a:cs typeface="Calibri"/>
                <a:sym typeface="Calibri"/>
              </a:rPr>
              <a:t>Discipline coinvolte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hyperlink" Target="https://it.padlet.com/" TargetMode="External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https://www.generazioniconnesse.it/site/it/2016/01/21/5-modi-per-curare-la-tua-reputazione-sui-social/" TargetMode="External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paroleostili.it/web-news-hate-speech/" TargetMode="External"/><Relationship Id="rId3" Type="http://schemas.openxmlformats.org/officeDocument/2006/relationships/hyperlink" Target="https://paroleostili.it/manifesto/" TargetMode="External"/><Relationship Id="rId7" Type="http://schemas.openxmlformats.org/officeDocument/2006/relationships/hyperlink" Target="https://www.generazioniconnesse.it/_file/documenti/KIt_Didattico/2015/GenerazioniConnesse-Docenti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enerazioniconnesse.it/site/it/0000/00/00/il-galateo-online/" TargetMode="External"/><Relationship Id="rId5" Type="http://schemas.openxmlformats.org/officeDocument/2006/relationships/hyperlink" Target="https://www.generazioniconnesse.it/site/it/super-errori/" TargetMode="External"/><Relationship Id="rId10" Type="http://schemas.openxmlformats.org/officeDocument/2006/relationships/image" Target="../media/image8.png"/><Relationship Id="rId4" Type="http://schemas.openxmlformats.org/officeDocument/2006/relationships/hyperlink" Target="https://www.generazioniconnesse.it/site/it/2020/11/20/chi-sono-online-approfondimento-su-identit-online-e-web-reputation/" TargetMode="External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YnmfBiomlo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enerazioniconnesse.it/site/it/0000/00/00/helpline/" TargetMode="External"/><Relationship Id="rId3" Type="http://schemas.openxmlformats.org/officeDocument/2006/relationships/hyperlink" Target="http://www.azzurro.it/chat/" TargetMode="External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enerazioniconnesse.it/site/it/wiki-tag-ricerca/tecnologie%20digitali/" TargetMode="External"/><Relationship Id="rId5" Type="http://schemas.openxmlformats.org/officeDocument/2006/relationships/hyperlink" Target="https://www.generazioniconnesse.it/site/it/wiki-tag-ricerca/helpline/" TargetMode="External"/><Relationship Id="rId4" Type="http://schemas.openxmlformats.org/officeDocument/2006/relationships/hyperlink" Target="https://www.generazioniconnesse.it/site/it/wiki-tag-ricerca/Telefono%20Azzurr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7"/>
          <p:cNvSpPr txBox="1">
            <a:spLocks noGrp="1"/>
          </p:cNvSpPr>
          <p:nvPr>
            <p:ph type="sldNum" idx="12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-IT"/>
              <a:t>1</a:t>
            </a:fld>
            <a:endParaRPr/>
          </a:p>
        </p:txBody>
      </p:sp>
      <p:sp>
        <p:nvSpPr>
          <p:cNvPr id="184" name="Google Shape;184;p17"/>
          <p:cNvSpPr txBox="1">
            <a:spLocks noGrp="1"/>
          </p:cNvSpPr>
          <p:nvPr>
            <p:ph type="body" idx="1"/>
          </p:nvPr>
        </p:nvSpPr>
        <p:spPr>
          <a:xfrm>
            <a:off x="1013272" y="840849"/>
            <a:ext cx="4297282" cy="2588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lvl="0" indent="0" algn="just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17647"/>
              <a:buFont typeface="Arial"/>
              <a:buNone/>
            </a:pPr>
            <a:r>
              <a:rPr lang="it-IT" dirty="0"/>
              <a:t>Internet è una tra le innovazioni che hanno generato l’impatto più importante per il genere umano. Per caratteristiche architetturali, pervasività e ruolo in società, Internet non può essere considerato un medium come gli altri. È per questo fondamentale conoscere storia, architettura e principi fondativi di Internet, e osservare come questi siano stati mantenuti o messi in discussione dalla straordinaria diffusione di una delle sue più importanti applicazioni – il Web - con i suoi giganti, e la rapida espansione dei social media.</a:t>
            </a:r>
            <a:endParaRPr dirty="0"/>
          </a:p>
          <a:p>
            <a:pPr marL="0" lvl="0" indent="0" algn="just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17647"/>
              <a:buFont typeface="Arial"/>
              <a:buNone/>
            </a:pPr>
            <a:r>
              <a:rPr lang="it-IT" dirty="0"/>
              <a:t>Comprendere l’architettura di Internet implica conoscere, tra le altre cose, il valore e le implicazioni del concetto di neutralità della Rete e le sfide dell’Internet governance, ossia dei meccanismi decisionali e dei codici alla base del suo funzionamento e le implicazioni che questi hanno sul modo in cui avvengono le interazioni online e sono distribuiti e rappresentati i contenuti.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900"/>
              <a:buNone/>
            </a:pPr>
            <a:endParaRPr sz="1500" dirty="0"/>
          </a:p>
        </p:txBody>
      </p:sp>
      <p:sp>
        <p:nvSpPr>
          <p:cNvPr id="185" name="Google Shape;185;p17"/>
          <p:cNvSpPr txBox="1">
            <a:spLocks noGrp="1"/>
          </p:cNvSpPr>
          <p:nvPr>
            <p:ph type="body" idx="5"/>
          </p:nvPr>
        </p:nvSpPr>
        <p:spPr>
          <a:xfrm>
            <a:off x="6527074" y="935862"/>
            <a:ext cx="5139193" cy="607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4D88"/>
              </a:buClr>
              <a:buSzPts val="1800"/>
              <a:buNone/>
            </a:pPr>
            <a:r>
              <a:rPr lang="it-IT" sz="2800"/>
              <a:t>Mi presento!</a:t>
            </a:r>
            <a:endParaRPr sz="2800"/>
          </a:p>
        </p:txBody>
      </p:sp>
      <p:sp>
        <p:nvSpPr>
          <p:cNvPr id="186" name="Google Shape;186;p17"/>
          <p:cNvSpPr txBox="1"/>
          <p:nvPr/>
        </p:nvSpPr>
        <p:spPr>
          <a:xfrm>
            <a:off x="1013272" y="3926275"/>
            <a:ext cx="964914" cy="52470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it-IT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   Intermedio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17"/>
          <p:cNvSpPr txBox="1"/>
          <p:nvPr/>
        </p:nvSpPr>
        <p:spPr>
          <a:xfrm>
            <a:off x="2102216" y="3926275"/>
            <a:ext cx="989538" cy="52470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 fontScale="925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51351"/>
              <a:buFont typeface="Arial"/>
              <a:buNone/>
            </a:pPr>
            <a:r>
              <a:rPr lang="it-IT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Compiti ben definiti e sistematici, problemi diretti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17"/>
          <p:cNvSpPr txBox="1"/>
          <p:nvPr/>
        </p:nvSpPr>
        <p:spPr>
          <a:xfrm>
            <a:off x="3215784" y="3933855"/>
            <a:ext cx="948213" cy="52470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it-IT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autonomia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17"/>
          <p:cNvSpPr txBox="1"/>
          <p:nvPr/>
        </p:nvSpPr>
        <p:spPr>
          <a:xfrm>
            <a:off x="4330371" y="3926275"/>
            <a:ext cx="980183" cy="52470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0" rIns="36000" bIns="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it-IT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Comprensione 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90" name="Google Shape;190;p17"/>
          <p:cNvGraphicFramePr/>
          <p:nvPr>
            <p:extLst>
              <p:ext uri="{D42A27DB-BD31-4B8C-83A1-F6EECF244321}">
                <p14:modId xmlns:p14="http://schemas.microsoft.com/office/powerpoint/2010/main" val="3455411374"/>
              </p:ext>
            </p:extLst>
          </p:nvPr>
        </p:nvGraphicFramePr>
        <p:xfrm>
          <a:off x="1013272" y="4644894"/>
          <a:ext cx="4297282" cy="1232540"/>
        </p:xfrm>
        <a:graphic>
          <a:graphicData uri="http://schemas.openxmlformats.org/drawingml/2006/table">
            <a:tbl>
              <a:tblPr>
                <a:noFill/>
                <a:tableStyleId>{4DA82EA7-D588-45B5-9B2C-8026EB89D421}</a:tableStyleId>
              </a:tblPr>
              <a:tblGrid>
                <a:gridCol w="2179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7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165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8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Area di Competenza</a:t>
                      </a:r>
                      <a:br>
                        <a:rPr lang="it-IT" sz="8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endParaRPr sz="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8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Competenze</a:t>
                      </a:r>
                      <a:endParaRPr sz="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 </a:t>
                      </a:r>
                      <a:r>
                        <a:rPr lang="it-IT" sz="800" u="none" strike="noStrike" cap="none" dirty="0"/>
                        <a:t>Alfabetizzazione su informazioni e dati</a:t>
                      </a: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8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1.1 Navigare, ricercare e filtrare dati, informazioni e contenuti digitali 1.2 Valutare dati, informazioni e contenuti digitali 1.3 Gestire dati, informazioni e contenuti digitali </a:t>
                      </a: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800" u="none" strike="noStrike" cap="none" dirty="0"/>
                        <a:t>2.Comunicazione e collaborazione</a:t>
                      </a: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8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2.1 Interagire attraverso le tecnologie digitali </a:t>
                      </a:r>
                      <a:endParaRPr sz="8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8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2.2 Condividere informazioni attraverso le tecnologie digitali 2.6 Gestire l’identità digitale </a:t>
                      </a: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1EF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91" name="Google Shape;191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27074" y="1709299"/>
            <a:ext cx="5303343" cy="41348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21238" y="379875"/>
            <a:ext cx="5915025" cy="390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11831" y="4549271"/>
            <a:ext cx="846450" cy="846450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17"/>
          <p:cNvSpPr txBox="1"/>
          <p:nvPr/>
        </p:nvSpPr>
        <p:spPr>
          <a:xfrm>
            <a:off x="0" y="5395721"/>
            <a:ext cx="1125179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dirty="0">
                <a:latin typeface="Calibri"/>
                <a:ea typeface="Calibri"/>
                <a:cs typeface="Calibri"/>
                <a:sym typeface="Calibri"/>
              </a:rPr>
              <a:t>Secondaria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dirty="0">
                <a:latin typeface="Calibri"/>
                <a:ea typeface="Calibri"/>
                <a:cs typeface="Calibri"/>
                <a:sym typeface="Calibri"/>
              </a:rPr>
              <a:t>II grado </a:t>
            </a:r>
            <a:endParaRPr sz="10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8"/>
          <p:cNvSpPr txBox="1">
            <a:spLocks noGrp="1"/>
          </p:cNvSpPr>
          <p:nvPr>
            <p:ph type="sldNum" idx="12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-IT"/>
              <a:t>2</a:t>
            </a:fld>
            <a:endParaRPr/>
          </a:p>
        </p:txBody>
      </p:sp>
      <p:sp>
        <p:nvSpPr>
          <p:cNvPr id="200" name="Google Shape;200;p18"/>
          <p:cNvSpPr txBox="1">
            <a:spLocks noGrp="1"/>
          </p:cNvSpPr>
          <p:nvPr>
            <p:ph type="body" idx="1"/>
          </p:nvPr>
        </p:nvSpPr>
        <p:spPr>
          <a:xfrm>
            <a:off x="365760" y="965266"/>
            <a:ext cx="6000859" cy="51235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93333"/>
              <a:buNone/>
            </a:pPr>
            <a:r>
              <a:rPr lang="it-IT" sz="1500" b="1" dirty="0">
                <a:solidFill>
                  <a:srgbClr val="E74D88"/>
                </a:solidFill>
              </a:rPr>
              <a:t>D</a:t>
            </a:r>
            <a:r>
              <a:rPr lang="it-IT" sz="1800" b="1" dirty="0">
                <a:solidFill>
                  <a:srgbClr val="E74D88"/>
                </a:solidFill>
              </a:rPr>
              <a:t>escrizione attività</a:t>
            </a:r>
            <a:r>
              <a:rPr lang="it-IT" sz="1800" b="1" dirty="0">
                <a:solidFill>
                  <a:schemeClr val="dk1"/>
                </a:solidFill>
              </a:rPr>
              <a:t>:  </a:t>
            </a:r>
            <a:r>
              <a:rPr lang="it-IT" sz="1800" i="1" dirty="0"/>
              <a:t>Chi sono online?</a:t>
            </a:r>
            <a:r>
              <a:rPr lang="it-IT" sz="1800" i="1" dirty="0">
                <a:solidFill>
                  <a:schemeClr val="dk1"/>
                </a:solidFill>
              </a:rPr>
              <a:t> </a:t>
            </a:r>
            <a:r>
              <a:rPr lang="it-IT" sz="1800" i="1" dirty="0"/>
              <a:t>L’attività si focalizza sull’analisi della web </a:t>
            </a:r>
            <a:r>
              <a:rPr lang="it-IT" sz="1800" i="1" dirty="0" err="1"/>
              <a:t>reputation</a:t>
            </a:r>
            <a:r>
              <a:rPr lang="it-IT" sz="1800" i="1" dirty="0"/>
              <a:t> e delle modalità di gestione della nostra identità online.</a:t>
            </a:r>
            <a:endParaRPr sz="1800" i="1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7777"/>
              <a:buNone/>
            </a:pPr>
            <a:endParaRPr sz="1800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7777"/>
              <a:buNone/>
            </a:pPr>
            <a:r>
              <a:rPr lang="it-IT" sz="1800" b="1" dirty="0">
                <a:solidFill>
                  <a:srgbClr val="E74D88"/>
                </a:solidFill>
              </a:rPr>
              <a:t>Setting</a:t>
            </a:r>
            <a:r>
              <a:rPr lang="it-IT" sz="1800" b="1" dirty="0">
                <a:solidFill>
                  <a:schemeClr val="dk1"/>
                </a:solidFill>
              </a:rPr>
              <a:t>: </a:t>
            </a:r>
            <a:r>
              <a:rPr lang="it-IT" sz="1800" dirty="0">
                <a:solidFill>
                  <a:schemeClr val="dk1"/>
                </a:solidFill>
              </a:rPr>
              <a:t>aula - classe ma anche online tramite le piattaforme didattiche già utilizzate (Es. Google </a:t>
            </a:r>
            <a:r>
              <a:rPr lang="it-IT" sz="1800" dirty="0" err="1">
                <a:solidFill>
                  <a:schemeClr val="dk1"/>
                </a:solidFill>
              </a:rPr>
              <a:t>Classroom</a:t>
            </a:r>
            <a:r>
              <a:rPr lang="it-IT" sz="1800" dirty="0">
                <a:solidFill>
                  <a:schemeClr val="dk1"/>
                </a:solidFill>
              </a:rPr>
              <a:t>, etc...). Il setting è anche modulabile e integrabile, prevedendo una parte in presenza (sincrono) e una in asincrono.</a:t>
            </a:r>
            <a:endParaRPr sz="1800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7777"/>
              <a:buNone/>
            </a:pPr>
            <a:endParaRPr sz="1800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7777"/>
              <a:buNone/>
            </a:pPr>
            <a:r>
              <a:rPr lang="it-IT" sz="1800" b="1" dirty="0">
                <a:solidFill>
                  <a:srgbClr val="E74D88"/>
                </a:solidFill>
              </a:rPr>
              <a:t>Anticipare</a:t>
            </a:r>
            <a:r>
              <a:rPr lang="it-IT" sz="1800" dirty="0"/>
              <a:t>: Il docente chiede ai ragazzi e alle ragazze prima di compilare l’Allegato 1 (Slide 5) e, in un secondo momento, di descrivere, attraverso il modello di auto-descrizione (Slide 1 ) se stessi  online liberamente (disegno, parole, collage, etc..). Il docente invita a riflette su similitudini e differenze considerando la descrizione (contenuti iconografici e linguaggio usato) online e offline: </a:t>
            </a:r>
            <a:endParaRPr sz="1800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7777"/>
              <a:buNone/>
            </a:pPr>
            <a:r>
              <a:rPr lang="it-IT" sz="1800" i="1" dirty="0"/>
              <a:t>-Siete sempre voi stessi o notate delle differenze? </a:t>
            </a:r>
            <a:endParaRPr sz="1800" i="1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7777"/>
              <a:buNone/>
            </a:pPr>
            <a:r>
              <a:rPr lang="it-IT" sz="1800" i="1" dirty="0"/>
              <a:t>-E’ più facile mostrarsi per ciò che si è oppure “cambiare” per essere più belli e  simpatici? </a:t>
            </a:r>
            <a:endParaRPr sz="1800" i="1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7777"/>
              <a:buNone/>
            </a:pPr>
            <a:r>
              <a:rPr lang="it-IT" sz="1800" i="1" dirty="0"/>
              <a:t>-Le informazioni di me che do, potrebbero essere pericolose o usate contro di me? </a:t>
            </a:r>
            <a:endParaRPr sz="1800" i="1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7777"/>
              <a:buNone/>
            </a:pPr>
            <a:r>
              <a:rPr lang="it-IT" sz="1800" i="1" dirty="0"/>
              <a:t>-Cosa pensate di chi vuole a tutti costi ricevere tanti like? </a:t>
            </a:r>
            <a:endParaRPr sz="1800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77777"/>
              <a:buFont typeface="Arial"/>
              <a:buNone/>
            </a:pPr>
            <a:endParaRPr sz="1800" dirty="0"/>
          </a:p>
        </p:txBody>
      </p:sp>
      <p:sp>
        <p:nvSpPr>
          <p:cNvPr id="201" name="Google Shape;201;p18"/>
          <p:cNvSpPr txBox="1">
            <a:spLocks noGrp="1"/>
          </p:cNvSpPr>
          <p:nvPr>
            <p:ph type="body" idx="2"/>
          </p:nvPr>
        </p:nvSpPr>
        <p:spPr>
          <a:xfrm>
            <a:off x="7507224" y="1545417"/>
            <a:ext cx="4395481" cy="161579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/>
              <a:t>Modello di auto-descrizione (Slide 1 )  e allegato 1 ( Slide 5) . Oppure si può prendere un foglio A4 e impostare direttamente, prendendo spunto dal modello fornito.  O ancora usare l’Allegato 2 – Schema Canva (Slide 6)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u="sng">
                <a:solidFill>
                  <a:schemeClr val="hlink"/>
                </a:solidFill>
                <a:hlinkClick r:id="rId3"/>
              </a:rPr>
              <a:t>https://it.padlet.com/</a:t>
            </a:r>
            <a:r>
              <a:rPr lang="it-IT"/>
              <a:t>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b="0" u="sng">
                <a:solidFill>
                  <a:schemeClr val="hlink"/>
                </a:solidFill>
                <a:hlinkClick r:id="rId4"/>
              </a:rPr>
              <a:t>https://www.generazioniconnesse.it/site/it/2016/01/21/5-modi-per-curare-la-tua-reputazione-sui-social/</a:t>
            </a:r>
            <a:endParaRPr b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/>
          </a:p>
        </p:txBody>
      </p:sp>
      <p:sp>
        <p:nvSpPr>
          <p:cNvPr id="202" name="Google Shape;202;p18"/>
          <p:cNvSpPr txBox="1">
            <a:spLocks noGrp="1"/>
          </p:cNvSpPr>
          <p:nvPr>
            <p:ph type="body" idx="5"/>
          </p:nvPr>
        </p:nvSpPr>
        <p:spPr>
          <a:xfrm>
            <a:off x="7507224" y="1160492"/>
            <a:ext cx="4395481" cy="371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4D88"/>
              </a:buClr>
              <a:buSzPts val="1800"/>
              <a:buNone/>
            </a:pPr>
            <a:r>
              <a:rPr lang="it-IT"/>
              <a:t>Materiali e Risorse</a:t>
            </a:r>
            <a:endParaRPr/>
          </a:p>
        </p:txBody>
      </p:sp>
      <p:sp>
        <p:nvSpPr>
          <p:cNvPr id="203" name="Google Shape;203;p18"/>
          <p:cNvSpPr txBox="1">
            <a:spLocks noGrp="1"/>
          </p:cNvSpPr>
          <p:nvPr>
            <p:ph type="body" idx="6"/>
          </p:nvPr>
        </p:nvSpPr>
        <p:spPr>
          <a:xfrm>
            <a:off x="7507224" y="3831418"/>
            <a:ext cx="4395481" cy="172355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200" b="0" dirty="0">
                <a:solidFill>
                  <a:srgbClr val="000000"/>
                </a:solidFill>
              </a:rPr>
              <a:t>L’attività ha l’obiettivo di riflettere sulle modalità già presenti e quelle possibili che gli studenti e le studentesse hanno di presentarsi nel mondo virtuale (sui profili social, sulle app anche quelle di messaggistica istantanea come </a:t>
            </a:r>
            <a:r>
              <a:rPr lang="it-IT" sz="1200" b="0" dirty="0" err="1">
                <a:solidFill>
                  <a:srgbClr val="000000"/>
                </a:solidFill>
              </a:rPr>
              <a:t>whatsapp</a:t>
            </a:r>
            <a:r>
              <a:rPr lang="it-IT" sz="1200" b="0" dirty="0">
                <a:solidFill>
                  <a:srgbClr val="000000"/>
                </a:solidFill>
              </a:rPr>
              <a:t>, etc...) e di considerare gli altri  in rete a partire sempre dalla realtà  (dimensione “</a:t>
            </a:r>
            <a:r>
              <a:rPr lang="it-IT" sz="1200" b="0" dirty="0" err="1">
                <a:solidFill>
                  <a:srgbClr val="000000"/>
                </a:solidFill>
              </a:rPr>
              <a:t>onlife</a:t>
            </a:r>
            <a:r>
              <a:rPr lang="it-IT" sz="1200" b="0" dirty="0">
                <a:solidFill>
                  <a:srgbClr val="000000"/>
                </a:solidFill>
              </a:rPr>
              <a:t>”).  In coerenza e in parallelo,  è importante riflettere sui dati  e sulle informazioni che si danno sul web di  sé e sul concetto di autostima.  </a:t>
            </a:r>
            <a:endParaRPr sz="1200" b="0" dirty="0"/>
          </a:p>
        </p:txBody>
      </p:sp>
      <p:sp>
        <p:nvSpPr>
          <p:cNvPr id="204" name="Google Shape;204;p18"/>
          <p:cNvSpPr txBox="1">
            <a:spLocks noGrp="1"/>
          </p:cNvSpPr>
          <p:nvPr>
            <p:ph type="body" idx="7"/>
          </p:nvPr>
        </p:nvSpPr>
        <p:spPr>
          <a:xfrm>
            <a:off x="7507224" y="3446492"/>
            <a:ext cx="4395481" cy="371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4D88"/>
              </a:buClr>
              <a:buSzPts val="1800"/>
              <a:buNone/>
            </a:pPr>
            <a:r>
              <a:rPr lang="it-IT"/>
              <a:t>Note</a:t>
            </a:r>
            <a:endParaRPr/>
          </a:p>
        </p:txBody>
      </p:sp>
      <p:pic>
        <p:nvPicPr>
          <p:cNvPr id="205" name="Google Shape;205;p18" descr="Scena extraurbana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92824" y="5035269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18" descr="Scena extraurbana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422424">
            <a:off x="10675753" y="2954308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18" descr="Scena extraurbana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514447" y="1849354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18" descr="Scena extraurbana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861182" y="634912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18"/>
          <p:cNvSpPr/>
          <p:nvPr/>
        </p:nvSpPr>
        <p:spPr>
          <a:xfrm>
            <a:off x="6810103" y="769213"/>
            <a:ext cx="5381897" cy="5052013"/>
          </a:xfrm>
          <a:custGeom>
            <a:avLst/>
            <a:gdLst/>
            <a:ahLst/>
            <a:cxnLst/>
            <a:rect l="l" t="t" r="r" b="b"/>
            <a:pathLst>
              <a:path w="5373188" h="4367874" extrusionOk="0">
                <a:moveTo>
                  <a:pt x="0" y="4367874"/>
                </a:moveTo>
                <a:cubicBezTo>
                  <a:pt x="2020388" y="3746663"/>
                  <a:pt x="4040777" y="3125452"/>
                  <a:pt x="4075611" y="2634869"/>
                </a:cubicBezTo>
                <a:cubicBezTo>
                  <a:pt x="4110445" y="2144286"/>
                  <a:pt x="195942" y="1856903"/>
                  <a:pt x="209005" y="1424377"/>
                </a:cubicBezTo>
                <a:cubicBezTo>
                  <a:pt x="222068" y="991851"/>
                  <a:pt x="3349897" y="213885"/>
                  <a:pt x="4153988" y="39714"/>
                </a:cubicBezTo>
                <a:cubicBezTo>
                  <a:pt x="4958080" y="-134457"/>
                  <a:pt x="4830354" y="316938"/>
                  <a:pt x="5033554" y="379349"/>
                </a:cubicBezTo>
                <a:cubicBezTo>
                  <a:pt x="5236754" y="441760"/>
                  <a:pt x="5373188" y="414183"/>
                  <a:pt x="5373188" y="414183"/>
                </a:cubicBezTo>
                <a:lnTo>
                  <a:pt x="5373188" y="414183"/>
                </a:lnTo>
              </a:path>
            </a:pathLst>
          </a:custGeom>
          <a:noFill/>
          <a:ln w="9525" cap="flat" cmpd="sng">
            <a:solidFill>
              <a:srgbClr val="31538F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0" name="Google Shape;210;p1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276975" y="378700"/>
            <a:ext cx="5915025" cy="39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9"/>
          <p:cNvSpPr txBox="1">
            <a:spLocks noGrp="1"/>
          </p:cNvSpPr>
          <p:nvPr>
            <p:ph type="sldNum" idx="12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-IT"/>
              <a:t>3</a:t>
            </a:fld>
            <a:endParaRPr/>
          </a:p>
        </p:txBody>
      </p:sp>
      <p:sp>
        <p:nvSpPr>
          <p:cNvPr id="216" name="Google Shape;216;p19"/>
          <p:cNvSpPr txBox="1">
            <a:spLocks noGrp="1"/>
          </p:cNvSpPr>
          <p:nvPr>
            <p:ph type="body" idx="1"/>
          </p:nvPr>
        </p:nvSpPr>
        <p:spPr>
          <a:xfrm>
            <a:off x="716250" y="949000"/>
            <a:ext cx="5794200" cy="44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it-IT" sz="1600" b="1" dirty="0">
                <a:solidFill>
                  <a:srgbClr val="E74D88"/>
                </a:solidFill>
              </a:rPr>
              <a:t>Produrre</a:t>
            </a:r>
            <a:r>
              <a:rPr lang="it-IT" sz="1600" dirty="0">
                <a:solidFill>
                  <a:schemeClr val="dk1"/>
                </a:solidFill>
              </a:rPr>
              <a:t>: stilare un decalogo per una comunicazione corretta e un’immagine di sé che sia reale e coerente con quanti approfondito. </a:t>
            </a:r>
            <a:endParaRPr sz="1600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it-IT" sz="1600" dirty="0"/>
              <a:t>Come spunto si veda il </a:t>
            </a:r>
            <a:r>
              <a:rPr lang="it-IT" sz="1600" i="1" u="sng" dirty="0">
                <a:solidFill>
                  <a:schemeClr val="hlink"/>
                </a:solidFill>
                <a:hlinkClick r:id="rId3"/>
              </a:rPr>
              <a:t>Manifesto della Comunicazione Non Ostile </a:t>
            </a:r>
            <a:r>
              <a:rPr lang="it-IT" sz="1600" u="sng" dirty="0">
                <a:solidFill>
                  <a:schemeClr val="hlink"/>
                </a:solidFill>
                <a:hlinkClick r:id="rId3"/>
              </a:rPr>
              <a:t>di Parole Ostili</a:t>
            </a:r>
            <a:r>
              <a:rPr lang="it-IT" sz="1600" dirty="0"/>
              <a:t>: </a:t>
            </a:r>
            <a:endParaRPr sz="1600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endParaRPr sz="3200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it-IT" sz="3200" dirty="0">
                <a:solidFill>
                  <a:schemeClr val="dk1"/>
                </a:solidFill>
              </a:rPr>
              <a:t> </a:t>
            </a:r>
            <a:endParaRPr sz="2900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endParaRPr sz="1700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endParaRPr sz="1700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endParaRPr b="1" dirty="0">
              <a:solidFill>
                <a:srgbClr val="E74D88"/>
              </a:solidFill>
            </a:endParaRP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endParaRPr b="1" dirty="0">
              <a:solidFill>
                <a:srgbClr val="E74D88"/>
              </a:solidFill>
            </a:endParaRP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17" name="Google Shape;217;p19"/>
          <p:cNvSpPr txBox="1">
            <a:spLocks noGrp="1"/>
          </p:cNvSpPr>
          <p:nvPr>
            <p:ph type="body" idx="6"/>
          </p:nvPr>
        </p:nvSpPr>
        <p:spPr>
          <a:xfrm>
            <a:off x="6679250" y="1665250"/>
            <a:ext cx="5257500" cy="29904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14"/>
              <a:buNone/>
            </a:pPr>
            <a:endParaRPr sz="1400" b="0"/>
          </a:p>
          <a:p>
            <a:pPr marL="0" lvl="0" indent="-108839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14"/>
              <a:buFont typeface="Arial"/>
              <a:buChar char="•"/>
            </a:pPr>
            <a:r>
              <a:rPr lang="it-IT" sz="1400" b="0" u="sng">
                <a:solidFill>
                  <a:schemeClr val="hlink"/>
                </a:solidFill>
                <a:hlinkClick r:id="rId4"/>
              </a:rPr>
              <a:t>https://www.generazioniconnesse.it/site/it/2020/11/20/chi-sono-online-approfondimento-su-identit-online-e-web-reputation/</a:t>
            </a:r>
            <a:endParaRPr sz="1400" b="0"/>
          </a:p>
          <a:p>
            <a:pPr marL="0" lvl="0" indent="-108839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14"/>
              <a:buFont typeface="Arial"/>
              <a:buChar char="•"/>
            </a:pPr>
            <a:r>
              <a:rPr lang="it-IT" sz="1400" b="0" u="sng">
                <a:solidFill>
                  <a:schemeClr val="hlink"/>
                </a:solidFill>
                <a:hlinkClick r:id="rId5"/>
              </a:rPr>
              <a:t>https://www.generazioniconnesse.it/site/it/super-errori/</a:t>
            </a:r>
            <a:r>
              <a:rPr lang="it-IT" sz="1400" b="0"/>
              <a:t> </a:t>
            </a:r>
            <a:endParaRPr sz="1200"/>
          </a:p>
          <a:p>
            <a:pPr marL="0" lvl="0" indent="-108839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14"/>
              <a:buFont typeface="Arial"/>
              <a:buChar char="•"/>
            </a:pPr>
            <a:r>
              <a:rPr lang="it-IT" sz="1400" b="0" u="sng">
                <a:solidFill>
                  <a:schemeClr val="hlink"/>
                </a:solidFill>
                <a:hlinkClick r:id="rId6"/>
              </a:rPr>
              <a:t>https://www.generazioniconnesse.it/site/it/0000/00/00/il-galateo-online/</a:t>
            </a:r>
            <a:endParaRPr sz="1400" b="0"/>
          </a:p>
          <a:p>
            <a:pPr marL="0" lvl="0" indent="-108839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14"/>
              <a:buFont typeface="Arial"/>
              <a:buChar char="•"/>
            </a:pPr>
            <a:r>
              <a:rPr lang="it-IT" sz="1400" b="0" u="sng">
                <a:solidFill>
                  <a:schemeClr val="hlink"/>
                </a:solidFill>
                <a:hlinkClick r:id="rId7"/>
              </a:rPr>
              <a:t>https://www.generazioniconnesse.it/_file/documenti/KIt_Didattico/2015/GenerazioniConnesse-Docenti.pdf</a:t>
            </a:r>
            <a:r>
              <a:rPr lang="it-IT" sz="1400" b="0"/>
              <a:t> </a:t>
            </a:r>
            <a:endParaRPr sz="1400" b="0"/>
          </a:p>
          <a:p>
            <a:pPr marL="0" lvl="0" indent="-108839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14"/>
              <a:buFont typeface="Arial"/>
              <a:buChar char="•"/>
            </a:pPr>
            <a:r>
              <a:rPr lang="it-IT" sz="1400" b="0" u="sng">
                <a:solidFill>
                  <a:schemeClr val="hlink"/>
                </a:solidFill>
                <a:hlinkClick r:id="rId8"/>
              </a:rPr>
              <a:t>https://paroleostili.it/web-news-hate-speech/</a:t>
            </a:r>
            <a:r>
              <a:rPr lang="it-IT" sz="1400" b="0"/>
              <a:t> </a:t>
            </a:r>
            <a:endParaRPr sz="1400" b="0"/>
          </a:p>
          <a:p>
            <a:pPr marL="0" lvl="0" indent="8890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14"/>
              <a:buFont typeface="Arial"/>
              <a:buNone/>
            </a:pPr>
            <a:endParaRPr sz="1200" b="0"/>
          </a:p>
          <a:p>
            <a:pPr marL="0" lvl="0" indent="8890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14"/>
              <a:buFont typeface="Arial"/>
              <a:buNone/>
            </a:pPr>
            <a:endParaRPr/>
          </a:p>
        </p:txBody>
      </p:sp>
      <p:sp>
        <p:nvSpPr>
          <p:cNvPr id="218" name="Google Shape;218;p19"/>
          <p:cNvSpPr txBox="1">
            <a:spLocks noGrp="1"/>
          </p:cNvSpPr>
          <p:nvPr>
            <p:ph type="body" idx="7"/>
          </p:nvPr>
        </p:nvSpPr>
        <p:spPr>
          <a:xfrm>
            <a:off x="7110199" y="1150917"/>
            <a:ext cx="4395600" cy="37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4D88"/>
              </a:buClr>
              <a:buSzPts val="1800"/>
              <a:buNone/>
            </a:pPr>
            <a:r>
              <a:rPr lang="it-IT"/>
              <a:t>Per approfondire</a:t>
            </a:r>
            <a:endParaRPr/>
          </a:p>
        </p:txBody>
      </p:sp>
      <p:pic>
        <p:nvPicPr>
          <p:cNvPr id="219" name="Google Shape;219;p19" descr="C:\Users\Mariangela\Pictures\Screenshots\Screenshot (186).png"/>
          <p:cNvPicPr preferRelativeResize="0"/>
          <p:nvPr/>
        </p:nvPicPr>
        <p:blipFill rotWithShape="1">
          <a:blip r:embed="rId9">
            <a:alphaModFix/>
          </a:blip>
          <a:srcRect l="24772" t="33510" r="26466" b="28797"/>
          <a:stretch/>
        </p:blipFill>
        <p:spPr>
          <a:xfrm>
            <a:off x="1111346" y="3516925"/>
            <a:ext cx="5470538" cy="2377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19" descr="C:\Users\Mariangela\Pictures\Screenshots\Screenshot (186).png"/>
          <p:cNvPicPr preferRelativeResize="0"/>
          <p:nvPr/>
        </p:nvPicPr>
        <p:blipFill rotWithShape="1">
          <a:blip r:embed="rId9">
            <a:alphaModFix/>
          </a:blip>
          <a:srcRect l="8554" t="12740" r="82256" b="70914"/>
          <a:stretch/>
        </p:blipFill>
        <p:spPr>
          <a:xfrm>
            <a:off x="548641" y="2729133"/>
            <a:ext cx="1195753" cy="11957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1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183900" y="451350"/>
            <a:ext cx="5915025" cy="39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edc77d2625_0_0"/>
          <p:cNvSpPr txBox="1">
            <a:spLocks noGrp="1"/>
          </p:cNvSpPr>
          <p:nvPr>
            <p:ph type="sldNum" idx="12"/>
          </p:nvPr>
        </p:nvSpPr>
        <p:spPr>
          <a:xfrm>
            <a:off x="47244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/>
              <a:t>4</a:t>
            </a:fld>
            <a:endParaRPr/>
          </a:p>
        </p:txBody>
      </p:sp>
      <p:sp>
        <p:nvSpPr>
          <p:cNvPr id="228" name="Google Shape;228;gedc77d2625_0_0"/>
          <p:cNvSpPr txBox="1">
            <a:spLocks noGrp="1"/>
          </p:cNvSpPr>
          <p:nvPr>
            <p:ph type="body" idx="1"/>
          </p:nvPr>
        </p:nvSpPr>
        <p:spPr>
          <a:xfrm>
            <a:off x="832522" y="1160492"/>
            <a:ext cx="5497200" cy="43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it-IT" sz="2000" b="1" dirty="0">
                <a:solidFill>
                  <a:srgbClr val="E74D88"/>
                </a:solidFill>
              </a:rPr>
              <a:t>Riflettere</a:t>
            </a:r>
            <a:r>
              <a:rPr lang="it-IT" sz="2000" dirty="0"/>
              <a:t>: Si chiede ai ragazzi e alla ragazze di riflettere su quanto emerso dal decalogo e  si attiva un confronto in plenaria. </a:t>
            </a:r>
            <a:endParaRPr sz="2000" i="1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endParaRPr sz="2400" i="1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it-IT" sz="2000" b="1" dirty="0">
                <a:solidFill>
                  <a:srgbClr val="E74D88"/>
                </a:solidFill>
              </a:rPr>
              <a:t>Autovalutazione</a:t>
            </a:r>
            <a:r>
              <a:rPr lang="it-IT" sz="2000" dirty="0">
                <a:solidFill>
                  <a:srgbClr val="E74D88"/>
                </a:solidFill>
              </a:rPr>
              <a:t>: </a:t>
            </a:r>
            <a:r>
              <a:rPr lang="it-IT" sz="2000" dirty="0"/>
              <a:t>Viene chiesto ai ragazzi e alle ragazze di scrivere un pensiero sull’attività, rispondendo alla domanda: </a:t>
            </a:r>
            <a:r>
              <a:rPr lang="it-IT" sz="2000" i="1" dirty="0"/>
              <a:t>cosa porto come me e cosa lascio? </a:t>
            </a:r>
            <a:r>
              <a:rPr lang="it-IT" sz="2000" dirty="0"/>
              <a:t>La modalità di raccolta può essere concordata con loro (tramite post-it che poi vengono affissi su un cartellone oppure su </a:t>
            </a:r>
            <a:r>
              <a:rPr lang="it-IT" sz="2000" dirty="0" err="1"/>
              <a:t>padlet</a:t>
            </a:r>
            <a:r>
              <a:rPr lang="it-IT" sz="2000" dirty="0"/>
              <a:t> o altre piattaforme).</a:t>
            </a:r>
            <a:endParaRPr sz="1600" dirty="0"/>
          </a:p>
        </p:txBody>
      </p:sp>
      <p:sp>
        <p:nvSpPr>
          <p:cNvPr id="229" name="Google Shape;229;gedc77d2625_0_0"/>
          <p:cNvSpPr txBox="1">
            <a:spLocks noGrp="1"/>
          </p:cNvSpPr>
          <p:nvPr>
            <p:ph type="body" idx="2"/>
          </p:nvPr>
        </p:nvSpPr>
        <p:spPr>
          <a:xfrm>
            <a:off x="7507225" y="1545432"/>
            <a:ext cx="4395600" cy="34683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lang="it-IT" sz="1325" dirty="0"/>
              <a:t>Produzione di un decalogo, o comunque di alcune regole, da apporre sul muro della classe per la gestione corretta e consapevole della propria ed altrui immagine che parte dai ragazzi e dalle ragazze.</a:t>
            </a:r>
            <a:endParaRPr sz="1325" dirty="0"/>
          </a:p>
          <a:p>
            <a:pPr marL="0" lvl="0" indent="0" algn="ctr" rtl="0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lang="it-IT" sz="1325" dirty="0"/>
              <a:t>Produzione di un cartellone con le foto  - profilo  (delle app online) di tutti gli alunni e le alunne della classe. Le foto sono scelte da loro in una comprensione delle motivazioni che sottostanno alla loro scelta. </a:t>
            </a:r>
            <a:endParaRPr dirty="0"/>
          </a:p>
          <a:p>
            <a:pPr marL="0" lvl="0" indent="0" algn="ctr" rtl="0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lang="it-IT" sz="1325" dirty="0"/>
              <a:t>Visione video </a:t>
            </a:r>
            <a:r>
              <a:rPr lang="it-IT" sz="1325" u="sng" dirty="0">
                <a:solidFill>
                  <a:schemeClr val="hlink"/>
                </a:solidFill>
                <a:hlinkClick r:id="rId3"/>
              </a:rPr>
              <a:t>–</a:t>
            </a:r>
            <a:r>
              <a:rPr lang="it-IT" sz="1325" dirty="0"/>
              <a:t> spot </a:t>
            </a:r>
            <a:r>
              <a:rPr lang="it-IT" sz="1325" u="sng" dirty="0">
                <a:solidFill>
                  <a:schemeClr val="hlink"/>
                </a:solidFill>
                <a:hlinkClick r:id="rId3"/>
              </a:rPr>
              <a:t>https://www.youtube.com/watch?v=qYnmfBiomlo</a:t>
            </a:r>
            <a:r>
              <a:rPr lang="it-IT" sz="1325" dirty="0"/>
              <a:t> e riflessione in aula . </a:t>
            </a:r>
            <a:endParaRPr sz="1325" dirty="0"/>
          </a:p>
        </p:txBody>
      </p:sp>
      <p:sp>
        <p:nvSpPr>
          <p:cNvPr id="230" name="Google Shape;230;gedc77d2625_0_0"/>
          <p:cNvSpPr txBox="1">
            <a:spLocks noGrp="1"/>
          </p:cNvSpPr>
          <p:nvPr>
            <p:ph type="body" idx="5"/>
          </p:nvPr>
        </p:nvSpPr>
        <p:spPr>
          <a:xfrm>
            <a:off x="7507224" y="1160492"/>
            <a:ext cx="4395600" cy="37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4D88"/>
              </a:buClr>
              <a:buSzPts val="1800"/>
              <a:buFont typeface="Arial"/>
              <a:buNone/>
            </a:pPr>
            <a:r>
              <a:rPr lang="it-IT"/>
              <a:t>Altre proposte attivate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pic>
        <p:nvPicPr>
          <p:cNvPr id="231" name="Google Shape;231;gedc77d2625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96000" y="433750"/>
            <a:ext cx="5915025" cy="39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0"/>
          <p:cNvSpPr txBox="1">
            <a:spLocks noGrp="1"/>
          </p:cNvSpPr>
          <p:nvPr>
            <p:ph type="sldNum" idx="12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-IT"/>
              <a:t>5</a:t>
            </a:fld>
            <a:endParaRPr/>
          </a:p>
        </p:txBody>
      </p:sp>
      <p:pic>
        <p:nvPicPr>
          <p:cNvPr id="237" name="Google Shape;237;p20" descr="News – Pagina 264 – Piuen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6036" y="1669311"/>
            <a:ext cx="10546214" cy="4091076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Google Shape;238;p20"/>
          <p:cNvSpPr txBox="1"/>
          <p:nvPr/>
        </p:nvSpPr>
        <p:spPr>
          <a:xfrm>
            <a:off x="280946" y="1283025"/>
            <a:ext cx="1038403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t-IT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Allegato 1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9" name="Google Shape;239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76975" y="451350"/>
            <a:ext cx="5915025" cy="39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1"/>
          <p:cNvSpPr txBox="1">
            <a:spLocks noGrp="1"/>
          </p:cNvSpPr>
          <p:nvPr>
            <p:ph type="sldNum" idx="12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-IT"/>
              <a:t>6</a:t>
            </a:fld>
            <a:endParaRPr/>
          </a:p>
        </p:txBody>
      </p:sp>
      <p:sp>
        <p:nvSpPr>
          <p:cNvPr id="245" name="Google Shape;245;p21"/>
          <p:cNvSpPr txBox="1"/>
          <p:nvPr/>
        </p:nvSpPr>
        <p:spPr>
          <a:xfrm>
            <a:off x="280946" y="1283025"/>
            <a:ext cx="1038403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t-IT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Allegato 2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6" name="Google Shape;246;p21" descr="C:\Users\Mariangela\Pictures\Screenshots\Screenshot (165).png"/>
          <p:cNvPicPr preferRelativeResize="0"/>
          <p:nvPr/>
        </p:nvPicPr>
        <p:blipFill rotWithShape="1">
          <a:blip r:embed="rId3">
            <a:alphaModFix/>
          </a:blip>
          <a:srcRect l="28547" t="16339" r="17537" b="20268"/>
          <a:stretch/>
        </p:blipFill>
        <p:spPr>
          <a:xfrm>
            <a:off x="2588623" y="966651"/>
            <a:ext cx="7014754" cy="46373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76975" y="433804"/>
            <a:ext cx="5915025" cy="39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2"/>
          <p:cNvSpPr txBox="1">
            <a:spLocks noGrp="1"/>
          </p:cNvSpPr>
          <p:nvPr>
            <p:ph type="sldNum" idx="12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-IT"/>
              <a:t>7</a:t>
            </a:fld>
            <a:endParaRPr/>
          </a:p>
        </p:txBody>
      </p:sp>
      <p:sp>
        <p:nvSpPr>
          <p:cNvPr id="253" name="Google Shape;253;p22"/>
          <p:cNvSpPr txBox="1">
            <a:spLocks noGrp="1"/>
          </p:cNvSpPr>
          <p:nvPr>
            <p:ph type="body" idx="5"/>
          </p:nvPr>
        </p:nvSpPr>
        <p:spPr>
          <a:xfrm>
            <a:off x="6841019" y="1051233"/>
            <a:ext cx="4395481" cy="742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4D88"/>
              </a:buClr>
              <a:buSzPts val="1800"/>
              <a:buNone/>
            </a:pPr>
            <a:r>
              <a:rPr lang="it-IT" sz="2400"/>
              <a:t>ULTERIORI INDICAZIONE DA DARE IN CLASSE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4D88"/>
              </a:buClr>
              <a:buSzPts val="1800"/>
              <a:buNone/>
            </a:pPr>
            <a:endParaRPr/>
          </a:p>
        </p:txBody>
      </p:sp>
      <p:sp>
        <p:nvSpPr>
          <p:cNvPr id="254" name="Google Shape;254;p22"/>
          <p:cNvSpPr txBox="1">
            <a:spLocks noGrp="1"/>
          </p:cNvSpPr>
          <p:nvPr>
            <p:ph type="body" idx="6"/>
          </p:nvPr>
        </p:nvSpPr>
        <p:spPr>
          <a:xfrm>
            <a:off x="5930538" y="1902686"/>
            <a:ext cx="5972168" cy="347921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sz="1800" b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800" b="0"/>
              <a:t>Ricordate ai ragazzi e alle ragazze la possibilità di usufruire della </a:t>
            </a:r>
            <a:r>
              <a:rPr lang="it-IT" sz="1800"/>
              <a:t> linea di ascolto 1.96.96  e della </a:t>
            </a:r>
            <a:r>
              <a:rPr lang="it-IT" sz="1800" b="0" u="sng">
                <a:solidFill>
                  <a:schemeClr val="hlink"/>
                </a:solidFill>
                <a:hlinkClick r:id="rId3"/>
              </a:rPr>
              <a:t>chat</a:t>
            </a:r>
            <a:r>
              <a:rPr lang="it-IT" sz="1800"/>
              <a:t> di </a:t>
            </a:r>
            <a:r>
              <a:rPr lang="it-IT" sz="1800" b="0" u="sng">
                <a:solidFill>
                  <a:schemeClr val="hlink"/>
                </a:solidFill>
                <a:hlinkClick r:id="rId4"/>
              </a:rPr>
              <a:t>Telefono Azzurro</a:t>
            </a:r>
            <a:r>
              <a:rPr lang="it-IT" sz="1800" b="0"/>
              <a:t> che accolgono qualsiasi richiesta di ascolto e di aiuto da parte di bambini/e e ragazzi/e fino ai 18 anni o di adulti che intendono confrontarsi su situazioni di disagio/pericolo in cui si trova un minorenne. Il servizio di </a:t>
            </a:r>
            <a:r>
              <a:rPr lang="it-IT" sz="1800" b="0" u="sng">
                <a:solidFill>
                  <a:schemeClr val="hlink"/>
                </a:solidFill>
                <a:hlinkClick r:id="rId5"/>
              </a:rPr>
              <a:t>helpline</a:t>
            </a:r>
            <a:r>
              <a:rPr lang="it-IT" sz="1800" b="0"/>
              <a:t> è riservato, gratuito e sicuro, dedicato ai giovani o ai loro familiari che possono chattare, inviare e-mail o parlare al telefono con professionisti qualificati relativamente a dubbi, domande o problemi legati all'uso delle nuove </a:t>
            </a:r>
            <a:r>
              <a:rPr lang="it-IT" sz="1800" b="0" u="sng">
                <a:solidFill>
                  <a:schemeClr val="hlink"/>
                </a:solidFill>
                <a:hlinkClick r:id="rId6"/>
              </a:rPr>
              <a:t>tecnologie digitali</a:t>
            </a:r>
            <a:r>
              <a:rPr lang="it-IT" sz="1800" b="0"/>
              <a:t> e alla sicurezza online.</a:t>
            </a:r>
            <a:endParaRPr sz="180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sz="1600"/>
          </a:p>
        </p:txBody>
      </p:sp>
      <p:pic>
        <p:nvPicPr>
          <p:cNvPr id="255" name="Google Shape;255;p2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02346" y="1051233"/>
            <a:ext cx="4138365" cy="4062082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Google Shape;256;p22"/>
          <p:cNvSpPr txBox="1"/>
          <p:nvPr/>
        </p:nvSpPr>
        <p:spPr>
          <a:xfrm>
            <a:off x="773153" y="5113315"/>
            <a:ext cx="467236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t-IT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 maggiori info:  </a:t>
            </a:r>
            <a:r>
              <a:rPr lang="it-IT" sz="1400" b="0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https://www.generazioniconnesse.it/site/it/0000/00/00/helpline/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1036</Words>
  <Application>Microsoft Office PowerPoint</Application>
  <PresentationFormat>Widescreen</PresentationFormat>
  <Paragraphs>69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Langella</dc:creator>
  <cp:lastModifiedBy>Barbara D Ippolito</cp:lastModifiedBy>
  <cp:revision>3</cp:revision>
  <dcterms:created xsi:type="dcterms:W3CDTF">2021-06-15T13:28:28Z</dcterms:created>
  <dcterms:modified xsi:type="dcterms:W3CDTF">2022-02-10T21:34:29Z</dcterms:modified>
</cp:coreProperties>
</file>